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6" r:id="rId24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8C095-8414-44A2-8B35-FFCE03ADEA39}" type="datetimeFigureOut">
              <a:rPr lang="th-TH" smtClean="0"/>
              <a:t>12/12/61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5559D-EE63-4858-BA75-D270FCEF2227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8C095-8414-44A2-8B35-FFCE03ADEA39}" type="datetimeFigureOut">
              <a:rPr lang="th-TH" smtClean="0"/>
              <a:t>12/12/61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5559D-EE63-4858-BA75-D270FCEF2227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8C095-8414-44A2-8B35-FFCE03ADEA39}" type="datetimeFigureOut">
              <a:rPr lang="th-TH" smtClean="0"/>
              <a:t>12/12/61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5559D-EE63-4858-BA75-D270FCEF2227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8C095-8414-44A2-8B35-FFCE03ADEA39}" type="datetimeFigureOut">
              <a:rPr lang="th-TH" smtClean="0"/>
              <a:t>12/12/61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5559D-EE63-4858-BA75-D270FCEF2227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8C095-8414-44A2-8B35-FFCE03ADEA39}" type="datetimeFigureOut">
              <a:rPr lang="th-TH" smtClean="0"/>
              <a:t>12/12/61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5559D-EE63-4858-BA75-D270FCEF2227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8C095-8414-44A2-8B35-FFCE03ADEA39}" type="datetimeFigureOut">
              <a:rPr lang="th-TH" smtClean="0"/>
              <a:t>12/12/61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5559D-EE63-4858-BA75-D270FCEF2227}" type="slidenum">
              <a:rPr lang="th-TH" smtClean="0"/>
              <a:t>‹#›</a:t>
            </a:fld>
            <a:endParaRPr lang="th-TH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8C095-8414-44A2-8B35-FFCE03ADEA39}" type="datetimeFigureOut">
              <a:rPr lang="th-TH" smtClean="0"/>
              <a:t>12/12/61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5559D-EE63-4858-BA75-D270FCEF2227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8C095-8414-44A2-8B35-FFCE03ADEA39}" type="datetimeFigureOut">
              <a:rPr lang="th-TH" smtClean="0"/>
              <a:t>12/12/61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5559D-EE63-4858-BA75-D270FCEF2227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8C095-8414-44A2-8B35-FFCE03ADEA39}" type="datetimeFigureOut">
              <a:rPr lang="th-TH" smtClean="0"/>
              <a:t>12/12/61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5559D-EE63-4858-BA75-D270FCEF2227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8C095-8414-44A2-8B35-FFCE03ADEA39}" type="datetimeFigureOut">
              <a:rPr lang="th-TH" smtClean="0"/>
              <a:t>12/12/61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D5559D-EE63-4858-BA75-D270FCEF2227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8C095-8414-44A2-8B35-FFCE03ADEA39}" type="datetimeFigureOut">
              <a:rPr lang="th-TH" smtClean="0"/>
              <a:t>12/12/61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5559D-EE63-4858-BA75-D270FCEF2227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BC8C095-8414-44A2-8B35-FFCE03ADEA39}" type="datetimeFigureOut">
              <a:rPr lang="th-TH" smtClean="0"/>
              <a:t>12/12/61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D5D5559D-EE63-4858-BA75-D270FCEF2227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g"/><Relationship Id="rId7" Type="http://schemas.openxmlformats.org/officeDocument/2006/relationships/image" Target="../media/image29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10" Type="http://schemas.openxmlformats.org/officeDocument/2006/relationships/image" Target="../media/image32.jpeg"/><Relationship Id="rId4" Type="http://schemas.openxmlformats.org/officeDocument/2006/relationships/image" Target="../media/image26.jpg"/><Relationship Id="rId9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image" Target="../media/image34.jpg"/><Relationship Id="rId7" Type="http://schemas.openxmlformats.org/officeDocument/2006/relationships/image" Target="../media/image38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g"/><Relationship Id="rId7" Type="http://schemas.openxmlformats.org/officeDocument/2006/relationships/image" Target="../media/image49.jpe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g"/><Relationship Id="rId5" Type="http://schemas.openxmlformats.org/officeDocument/2006/relationships/image" Target="../media/image47.jpg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1728192"/>
          </a:xfrm>
        </p:spPr>
        <p:txBody>
          <a:bodyPr>
            <a:noAutofit/>
          </a:bodyPr>
          <a:lstStyle/>
          <a:p>
            <a:pPr algn="ctr"/>
            <a:r>
              <a:rPr lang="th-TH" sz="6000" b="1" dirty="0" smtClean="0">
                <a:solidFill>
                  <a:srgbClr val="002060"/>
                </a:solidFill>
                <a:latin typeface="TH Sarabun New" pitchFamily="34" charset="-34"/>
                <a:cs typeface="TH Sarabun New" pitchFamily="34" charset="-34"/>
              </a:rPr>
              <a:t>วิทยาลัยเทคโนโลยีพิมพ์ไทย</a:t>
            </a:r>
            <a:br>
              <a:rPr lang="th-TH" sz="6000" b="1" dirty="0" smtClean="0">
                <a:solidFill>
                  <a:srgbClr val="002060"/>
                </a:solidFill>
                <a:latin typeface="TH Sarabun New" pitchFamily="34" charset="-34"/>
                <a:cs typeface="TH Sarabun New" pitchFamily="34" charset="-34"/>
              </a:rPr>
            </a:br>
            <a:r>
              <a:rPr lang="th-TH" sz="4400" b="1" dirty="0" smtClean="0">
                <a:latin typeface="TH Sarabun New" pitchFamily="34" charset="-34"/>
                <a:cs typeface="TH Sarabun New" pitchFamily="34" charset="-34"/>
              </a:rPr>
              <a:t>ต.บ้านหว้า อ.เมือง จ.ขอนแก่น</a:t>
            </a:r>
            <a:br>
              <a:rPr lang="th-TH" sz="4400" b="1" dirty="0" smtClean="0">
                <a:latin typeface="TH Sarabun New" pitchFamily="34" charset="-34"/>
                <a:cs typeface="TH Sarabun New" pitchFamily="34" charset="-34"/>
              </a:rPr>
            </a:br>
            <a:r>
              <a:rPr lang="th-TH" sz="4400" b="1" dirty="0" smtClean="0">
                <a:solidFill>
                  <a:srgbClr val="C00000"/>
                </a:solidFill>
                <a:latin typeface="TH Sarabun New" pitchFamily="34" charset="-34"/>
                <a:cs typeface="TH Sarabun New" pitchFamily="34" charset="-34"/>
              </a:rPr>
              <a:t>สำนักงานคณะกรรมการการอาชีวศึกษา</a:t>
            </a:r>
            <a:br>
              <a:rPr lang="th-TH" sz="4400" b="1" dirty="0" smtClean="0">
                <a:solidFill>
                  <a:srgbClr val="C00000"/>
                </a:solidFill>
                <a:latin typeface="TH Sarabun New" pitchFamily="34" charset="-34"/>
                <a:cs typeface="TH Sarabun New" pitchFamily="34" charset="-34"/>
              </a:rPr>
            </a:br>
            <a:r>
              <a:rPr lang="th-TH" sz="4400" b="1" dirty="0" smtClean="0">
                <a:solidFill>
                  <a:schemeClr val="accent4">
                    <a:lumMod val="50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กระทรวงศึกษาธิการ</a:t>
            </a:r>
            <a:endParaRPr lang="th-TH" sz="4400" b="1" dirty="0">
              <a:solidFill>
                <a:schemeClr val="accent4">
                  <a:lumMod val="50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140968"/>
            <a:ext cx="1872208" cy="1872208"/>
          </a:xfrm>
        </p:spPr>
      </p:pic>
    </p:spTree>
    <p:extLst>
      <p:ext uri="{BB962C8B-B14F-4D97-AF65-F5344CB8AC3E}">
        <p14:creationId xmlns:p14="http://schemas.microsoft.com/office/powerpoint/2010/main" val="266103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rgbClr val="0070C0"/>
                </a:solidFill>
              </a:rPr>
              <a:t>สถานที่ ฝึกงาน บริษัท ฟูจิตสึ เจเนรัล (ประเทศไทย)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602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563" y="3501008"/>
            <a:ext cx="1897089" cy="11881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563" y="5013175"/>
            <a:ext cx="1940703" cy="14555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729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rPr>
              <a:t>บริษัทโทฮุกุไพโอเนียร์ จ.อยุธยา</a:t>
            </a:r>
            <a:r>
              <a:rPr lang="en-US" b="1" dirty="0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endParaRPr lang="th-TH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469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rPr>
              <a:t>บริษัท เอ็น เค แอพพาเรล จำกัด  จ.</a:t>
            </a:r>
            <a:r>
              <a:rPr lang="th-TH" b="1" dirty="0" smtClean="0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rPr>
              <a:t>ขอนแก่น</a:t>
            </a:r>
            <a:endParaRPr lang="th-TH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3"/>
            <a:ext cx="9144000" cy="6021288"/>
          </a:xfrm>
        </p:spPr>
      </p:pic>
    </p:spTree>
    <p:extLst>
      <p:ext uri="{BB962C8B-B14F-4D97-AF65-F5344CB8AC3E}">
        <p14:creationId xmlns:p14="http://schemas.microsoft.com/office/powerpoint/2010/main" val="203174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rPr>
              <a:t>บริษัทพรพิวัฒน์</a:t>
            </a:r>
            <a:r>
              <a:rPr lang="th-TH" b="1" dirty="0" smtClean="0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rPr>
              <a:t>ยานยนต์ </a:t>
            </a:r>
            <a:r>
              <a:rPr lang="th-TH" b="1" dirty="0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rPr>
              <a:t>ขอนแก่น </a:t>
            </a:r>
            <a:r>
              <a:rPr lang="th-TH" b="1" dirty="0" smtClean="0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rPr>
              <a:t>จำกัด</a:t>
            </a:r>
            <a:endParaRPr lang="th-TH" b="1" dirty="0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16632"/>
            <a:ext cx="2143125" cy="21431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80728"/>
            <a:ext cx="3810000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420888"/>
            <a:ext cx="4104456" cy="29759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356992"/>
            <a:ext cx="3797072" cy="249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18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rPr>
              <a:t>บริษัท </a:t>
            </a:r>
            <a:r>
              <a:rPr lang="en-US" b="1" dirty="0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rPr>
              <a:t>The Bloom </a:t>
            </a:r>
            <a:r>
              <a:rPr lang="th-TH" b="1" dirty="0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rPr>
              <a:t>จ.นครราชสีมา</a:t>
            </a:r>
            <a:endParaRPr lang="th-TH" b="1" dirty="0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980728"/>
            <a:ext cx="4392488" cy="329436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63712"/>
            <a:ext cx="4464496" cy="33293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157700"/>
            <a:ext cx="4392488" cy="2700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157700"/>
            <a:ext cx="4464496" cy="268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42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rgbClr val="0070C0"/>
                </a:solidFill>
              </a:rPr>
              <a:t>บริษัทแคนนอน จ.</a:t>
            </a:r>
            <a:r>
              <a:rPr lang="th-TH" b="1" dirty="0" smtClean="0">
                <a:solidFill>
                  <a:srgbClr val="0070C0"/>
                </a:solidFill>
              </a:rPr>
              <a:t>ปราจีนบุรี</a:t>
            </a:r>
            <a:endParaRPr lang="th-TH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836712"/>
            <a:ext cx="5256584" cy="6021288"/>
          </a:xfrm>
        </p:spPr>
      </p:pic>
    </p:spTree>
    <p:extLst>
      <p:ext uri="{BB962C8B-B14F-4D97-AF65-F5344CB8AC3E}">
        <p14:creationId xmlns:p14="http://schemas.microsoft.com/office/powerpoint/2010/main" val="387061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2684859" cy="357981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32656"/>
            <a:ext cx="4359291" cy="36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216" y="3936484"/>
            <a:ext cx="3372883" cy="27809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933056"/>
            <a:ext cx="3635896" cy="27843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420888"/>
            <a:ext cx="4067944" cy="22893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099" y="325800"/>
            <a:ext cx="1796885" cy="23008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171" y="4710220"/>
            <a:ext cx="2253965" cy="20071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276872"/>
            <a:ext cx="2843808" cy="21328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415688"/>
            <a:ext cx="2357500" cy="176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33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ฝึกงานที่ประเทศญี่ปุ่น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3912548"/>
          </a:xfrm>
        </p:spPr>
        <p:txBody>
          <a:bodyPr>
            <a:normAutofit lnSpcReduction="10000"/>
          </a:bodyPr>
          <a:lstStyle/>
          <a:p>
            <a:r>
              <a:rPr lang="th-TH" sz="2400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คืนทุนภายใน 4-5 เดือน รวมค่าใช้จ่าย 200,000  บาท</a:t>
            </a:r>
          </a:p>
          <a:p>
            <a:r>
              <a:rPr lang="th-TH" sz="2400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60,000 *4 </a:t>
            </a:r>
            <a:r>
              <a:rPr lang="en-US" sz="2400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= 240</a:t>
            </a:r>
            <a:r>
              <a:rPr lang="th-TH" sz="2400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,</a:t>
            </a:r>
            <a:r>
              <a:rPr lang="en-US" sz="2400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000 </a:t>
            </a:r>
            <a:r>
              <a:rPr lang="th-TH" sz="2400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บาท </a:t>
            </a:r>
          </a:p>
          <a:p>
            <a:r>
              <a:rPr lang="th-TH" sz="2400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**ส่งบ้าน เดือนละ 20,000 *36 </a:t>
            </a:r>
            <a:r>
              <a:rPr lang="en-US" sz="2400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=</a:t>
            </a:r>
            <a:r>
              <a:rPr lang="th-TH" sz="2400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 720,000  บาท</a:t>
            </a:r>
          </a:p>
          <a:p>
            <a:r>
              <a:rPr lang="th-TH" sz="2400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ครบสัญญา คืนให้ 100,000 บาท เป็น 820,000 บาท</a:t>
            </a:r>
          </a:p>
          <a:p>
            <a:r>
              <a:rPr lang="th-TH" sz="2400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**ส่งบ้าน เดือนละ 30,000 *36 </a:t>
            </a:r>
            <a:r>
              <a:rPr lang="en-US" sz="2400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=</a:t>
            </a:r>
            <a:r>
              <a:rPr lang="th-TH" sz="2400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 1,080,000  บาท</a:t>
            </a:r>
          </a:p>
          <a:p>
            <a:r>
              <a:rPr lang="th-TH" sz="2400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ครบสัญญา คืนให้ 100,000 บาท เป็น 1,180,000 บาท</a:t>
            </a:r>
          </a:p>
          <a:p>
            <a:r>
              <a:rPr lang="th-TH" sz="2400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**ส่งบ้าน เดือนละ 40,000 *36 </a:t>
            </a:r>
            <a:r>
              <a:rPr lang="en-US" sz="2400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=</a:t>
            </a:r>
            <a:r>
              <a:rPr lang="th-TH" sz="2400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 1,440,000  บาท</a:t>
            </a:r>
          </a:p>
          <a:p>
            <a:r>
              <a:rPr lang="th-TH" sz="2400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ครบสัญญา คืนให้ 100,000 บาท เป็น 1,540,000 บาท</a:t>
            </a:r>
          </a:p>
          <a:p>
            <a:r>
              <a:rPr lang="th-TH" sz="2000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สัญญา 3 ปี มี 36 เดือน หัก ต้นทุนค่าใช้จ่ายออก 4 เดือน เหลือ 32 เดือน 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3182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ฝึกงานญี่ปุ่น</a:t>
            </a:r>
            <a:endParaRPr lang="th-TH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80728"/>
            <a:ext cx="2684859" cy="357981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7072"/>
            <a:ext cx="3227851" cy="24208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2208"/>
            <a:ext cx="3063053" cy="24057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035" y="4231992"/>
            <a:ext cx="4577040" cy="32357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1088"/>
            <a:ext cx="4540123" cy="26369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589" y="2276872"/>
            <a:ext cx="3168352" cy="23762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640" y="1988840"/>
            <a:ext cx="3143880" cy="23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5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solidFill>
                  <a:srgbClr val="0070C0"/>
                </a:solidFill>
              </a:rPr>
              <a:t>กิจกรรมในวิทยาลัยเทคโนโลยีพิมพ์ไทย</a:t>
            </a:r>
            <a:endParaRPr lang="th-TH" b="1" dirty="0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08720"/>
            <a:ext cx="4860031" cy="331236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908720"/>
            <a:ext cx="4283968" cy="33123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88" y="3933057"/>
            <a:ext cx="4883120" cy="29249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955929"/>
            <a:ext cx="4283968" cy="290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53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65760"/>
            <a:ext cx="7804348" cy="548640"/>
          </a:xfrm>
        </p:spPr>
        <p:txBody>
          <a:bodyPr/>
          <a:lstStyle/>
          <a:p>
            <a:r>
              <a:rPr lang="th-TH" sz="3600" dirty="0" smtClean="0">
                <a:solidFill>
                  <a:schemeClr val="accent3">
                    <a:lumMod val="50000"/>
                  </a:schemeClr>
                </a:solidFill>
              </a:rPr>
              <a:t>สาขางานที่เปิดทำการเรียนการสอน</a:t>
            </a:r>
            <a:endParaRPr lang="th-TH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00628"/>
            <a:ext cx="8496944" cy="5352708"/>
          </a:xfrm>
        </p:spPr>
        <p:txBody>
          <a:bodyPr>
            <a:normAutofit fontScale="40000" lnSpcReduction="20000"/>
          </a:bodyPr>
          <a:lstStyle/>
          <a:p>
            <a:r>
              <a:rPr lang="en-US" sz="5900" dirty="0">
                <a:cs typeface="+mj-cs"/>
              </a:rPr>
              <a:t> </a:t>
            </a:r>
            <a:r>
              <a:rPr lang="th-TH" sz="5900" dirty="0">
                <a:solidFill>
                  <a:srgbClr val="C00000"/>
                </a:solidFill>
                <a:cs typeface="+mj-cs"/>
              </a:rPr>
              <a:t>หลักสูตรประกาศนียบัตรวิชาชีพ (ปวช.)</a:t>
            </a:r>
            <a:r>
              <a:rPr lang="en-US" sz="5900" dirty="0">
                <a:solidFill>
                  <a:srgbClr val="C00000"/>
                </a:solidFill>
                <a:cs typeface="+mj-cs"/>
              </a:rPr>
              <a:t>  </a:t>
            </a:r>
            <a:r>
              <a:rPr lang="th-TH" sz="5900" dirty="0">
                <a:solidFill>
                  <a:srgbClr val="C00000"/>
                </a:solidFill>
                <a:cs typeface="+mj-cs"/>
              </a:rPr>
              <a:t>เปิดสอนจำนวน ๕ หลักสูตร ได้แก่</a:t>
            </a:r>
            <a:endParaRPr lang="en-US" sz="5900" dirty="0">
              <a:solidFill>
                <a:srgbClr val="C00000"/>
              </a:solidFill>
              <a:cs typeface="+mj-cs"/>
            </a:endParaRPr>
          </a:p>
          <a:p>
            <a:r>
              <a:rPr lang="th-TH" sz="5900" dirty="0">
                <a:solidFill>
                  <a:srgbClr val="0070C0"/>
                </a:solidFill>
                <a:cs typeface="+mj-cs"/>
              </a:rPr>
              <a:t>๑  สาขางานการบัญชี </a:t>
            </a:r>
            <a:endParaRPr lang="en-US" sz="5900" dirty="0">
              <a:solidFill>
                <a:srgbClr val="0070C0"/>
              </a:solidFill>
              <a:cs typeface="+mj-cs"/>
            </a:endParaRPr>
          </a:p>
          <a:p>
            <a:r>
              <a:rPr lang="th-TH" sz="5900" dirty="0">
                <a:solidFill>
                  <a:srgbClr val="0070C0"/>
                </a:solidFill>
                <a:cs typeface="+mj-cs"/>
              </a:rPr>
              <a:t>๒  สาขางานคอมพิวเตอร์ธุรกิจ</a:t>
            </a:r>
            <a:r>
              <a:rPr lang="en-US" sz="5900" dirty="0">
                <a:solidFill>
                  <a:srgbClr val="0070C0"/>
                </a:solidFill>
                <a:cs typeface="+mj-cs"/>
              </a:rPr>
              <a:t>  </a:t>
            </a:r>
          </a:p>
          <a:p>
            <a:r>
              <a:rPr lang="th-TH" sz="5900" dirty="0">
                <a:solidFill>
                  <a:srgbClr val="0070C0"/>
                </a:solidFill>
                <a:cs typeface="+mj-cs"/>
              </a:rPr>
              <a:t>๓  สาขางานเทคโนโลยีสารสนเทศ </a:t>
            </a:r>
            <a:endParaRPr lang="en-US" sz="5900" dirty="0">
              <a:solidFill>
                <a:srgbClr val="0070C0"/>
              </a:solidFill>
              <a:cs typeface="+mj-cs"/>
            </a:endParaRPr>
          </a:p>
          <a:p>
            <a:r>
              <a:rPr lang="th-TH" sz="5900" dirty="0">
                <a:solidFill>
                  <a:srgbClr val="0070C0"/>
                </a:solidFill>
                <a:cs typeface="+mj-cs"/>
              </a:rPr>
              <a:t>๔ สาขางานช่างยนต์  </a:t>
            </a:r>
            <a:endParaRPr lang="en-US" sz="5900" dirty="0">
              <a:solidFill>
                <a:srgbClr val="0070C0"/>
              </a:solidFill>
              <a:cs typeface="+mj-cs"/>
            </a:endParaRPr>
          </a:p>
          <a:p>
            <a:r>
              <a:rPr lang="th-TH" sz="5900" dirty="0">
                <a:solidFill>
                  <a:srgbClr val="0070C0"/>
                </a:solidFill>
                <a:cs typeface="+mj-cs"/>
              </a:rPr>
              <a:t>๕ สาขางานไฟฟ้ากำลัง  </a:t>
            </a:r>
            <a:endParaRPr lang="en-US" sz="5900" dirty="0">
              <a:solidFill>
                <a:srgbClr val="0070C0"/>
              </a:solidFill>
              <a:cs typeface="+mj-cs"/>
            </a:endParaRPr>
          </a:p>
          <a:p>
            <a:r>
              <a:rPr lang="th-TH" sz="5900" dirty="0">
                <a:cs typeface="+mj-cs"/>
              </a:rPr>
              <a:t> </a:t>
            </a:r>
            <a:r>
              <a:rPr lang="th-TH" sz="5900" dirty="0">
                <a:solidFill>
                  <a:srgbClr val="C00000"/>
                </a:solidFill>
                <a:cs typeface="+mj-cs"/>
              </a:rPr>
              <a:t>หลักสูตรประกาศนียบัตรวิชาชีพชั้นสูง (ปวส.)</a:t>
            </a:r>
            <a:r>
              <a:rPr lang="en-US" sz="5900" dirty="0">
                <a:solidFill>
                  <a:srgbClr val="C00000"/>
                </a:solidFill>
                <a:cs typeface="+mj-cs"/>
              </a:rPr>
              <a:t>  </a:t>
            </a:r>
            <a:r>
              <a:rPr lang="th-TH" sz="5900" dirty="0">
                <a:solidFill>
                  <a:srgbClr val="C00000"/>
                </a:solidFill>
                <a:cs typeface="+mj-cs"/>
              </a:rPr>
              <a:t>เปิดสอนจำนวน ๖ หลักสูตร ได้แก่</a:t>
            </a:r>
            <a:endParaRPr lang="en-US" sz="5900" dirty="0">
              <a:solidFill>
                <a:srgbClr val="C00000"/>
              </a:solidFill>
              <a:cs typeface="+mj-cs"/>
            </a:endParaRPr>
          </a:p>
          <a:p>
            <a:r>
              <a:rPr lang="th-TH" sz="5900" dirty="0" smtClean="0">
                <a:solidFill>
                  <a:srgbClr val="0070C0"/>
                </a:solidFill>
                <a:cs typeface="+mj-cs"/>
              </a:rPr>
              <a:t>๑ </a:t>
            </a:r>
            <a:r>
              <a:rPr lang="th-TH" sz="5900" dirty="0">
                <a:solidFill>
                  <a:srgbClr val="0070C0"/>
                </a:solidFill>
                <a:cs typeface="+mj-cs"/>
              </a:rPr>
              <a:t>สาขาวิชาการบัญชี รับผู้จบ </a:t>
            </a:r>
            <a:endParaRPr lang="en-US" sz="5900" dirty="0">
              <a:solidFill>
                <a:srgbClr val="0070C0"/>
              </a:solidFill>
              <a:cs typeface="+mj-cs"/>
            </a:endParaRPr>
          </a:p>
          <a:p>
            <a:r>
              <a:rPr lang="th-TH" sz="5900" dirty="0" smtClean="0">
                <a:solidFill>
                  <a:srgbClr val="0070C0"/>
                </a:solidFill>
                <a:cs typeface="+mj-cs"/>
              </a:rPr>
              <a:t>๒ </a:t>
            </a:r>
            <a:r>
              <a:rPr lang="th-TH" sz="5900" dirty="0">
                <a:solidFill>
                  <a:srgbClr val="0070C0"/>
                </a:solidFill>
                <a:cs typeface="+mj-cs"/>
              </a:rPr>
              <a:t>สาขาวิชาคอมพิวเตอร์ธุรกิจ </a:t>
            </a:r>
            <a:endParaRPr lang="en-US" sz="5900" dirty="0">
              <a:solidFill>
                <a:srgbClr val="0070C0"/>
              </a:solidFill>
              <a:cs typeface="+mj-cs"/>
            </a:endParaRPr>
          </a:p>
          <a:p>
            <a:r>
              <a:rPr lang="th-TH" sz="5900" dirty="0">
                <a:solidFill>
                  <a:srgbClr val="0070C0"/>
                </a:solidFill>
                <a:cs typeface="+mj-cs"/>
              </a:rPr>
              <a:t>๓ สาขาวิชาการจัดการทั่วไป </a:t>
            </a:r>
            <a:endParaRPr lang="en-US" sz="5900" dirty="0">
              <a:solidFill>
                <a:srgbClr val="0070C0"/>
              </a:solidFill>
              <a:cs typeface="+mj-cs"/>
            </a:endParaRPr>
          </a:p>
          <a:p>
            <a:r>
              <a:rPr lang="th-TH" sz="5900" dirty="0" smtClean="0">
                <a:solidFill>
                  <a:schemeClr val="bg1"/>
                </a:solidFill>
                <a:cs typeface="+mj-cs"/>
              </a:rPr>
              <a:t>๔ </a:t>
            </a:r>
            <a:r>
              <a:rPr lang="th-TH" sz="5900" dirty="0">
                <a:solidFill>
                  <a:schemeClr val="bg1"/>
                </a:solidFill>
                <a:cs typeface="+mj-cs"/>
              </a:rPr>
              <a:t>สาขาวิชาไฟฟ้ากำลัง  </a:t>
            </a:r>
            <a:endParaRPr lang="en-US" sz="5900" dirty="0">
              <a:solidFill>
                <a:schemeClr val="bg1"/>
              </a:solidFill>
              <a:cs typeface="+mj-cs"/>
            </a:endParaRPr>
          </a:p>
          <a:p>
            <a:r>
              <a:rPr lang="th-TH" sz="5900" dirty="0">
                <a:solidFill>
                  <a:schemeClr val="bg1"/>
                </a:solidFill>
                <a:cs typeface="+mj-cs"/>
              </a:rPr>
              <a:t>๕  สาขาวิชาเทคนิคยานยนต์  </a:t>
            </a:r>
            <a:endParaRPr lang="en-US" sz="5900" dirty="0">
              <a:solidFill>
                <a:schemeClr val="bg1"/>
              </a:solidFill>
              <a:cs typeface="+mj-cs"/>
            </a:endParaRPr>
          </a:p>
          <a:p>
            <a:r>
              <a:rPr lang="th-TH" sz="5900" dirty="0" smtClean="0">
                <a:solidFill>
                  <a:schemeClr val="bg1"/>
                </a:solidFill>
                <a:cs typeface="+mj-cs"/>
              </a:rPr>
              <a:t>๖ </a:t>
            </a:r>
            <a:r>
              <a:rPr lang="th-TH" sz="5900" dirty="0">
                <a:solidFill>
                  <a:schemeClr val="bg1"/>
                </a:solidFill>
                <a:cs typeface="+mj-cs"/>
              </a:rPr>
              <a:t>สาขาวิชาเทคโนโลยีสารสนเทศ </a:t>
            </a:r>
            <a:endParaRPr lang="en-US" sz="5900" dirty="0">
              <a:solidFill>
                <a:schemeClr val="bg1"/>
              </a:solidFill>
              <a:cs typeface="+mj-cs"/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3491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rgbClr val="0070C0"/>
                </a:solidFill>
              </a:rPr>
              <a:t>กิจกรรมในวิทยาลัยเทคโนโลยีพิมพ์ไทย</a:t>
            </a:r>
            <a:endParaRPr lang="th-TH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0" y="836712"/>
            <a:ext cx="2371625" cy="357981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718" y="836712"/>
            <a:ext cx="2415729" cy="36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6" y="3819440"/>
            <a:ext cx="3764442" cy="31683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447" y="836712"/>
            <a:ext cx="2062833" cy="3600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552" y="840800"/>
            <a:ext cx="2355726" cy="35963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258" y="3799160"/>
            <a:ext cx="5344742" cy="35412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386" y="3197784"/>
            <a:ext cx="3743099" cy="247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33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rgbClr val="0070C0"/>
                </a:solidFill>
              </a:rPr>
              <a:t>กิจกรรมในวิทยาลัยเทคโนโลยีพิมพ์ไทย</a:t>
            </a:r>
            <a:endParaRPr lang="th-TH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60" y="908719"/>
            <a:ext cx="4575103" cy="302985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08720"/>
            <a:ext cx="4572000" cy="3029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25458"/>
            <a:ext cx="4536504" cy="30046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9050"/>
            <a:ext cx="45720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87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rgbClr val="0070C0"/>
                </a:solidFill>
              </a:rPr>
              <a:t>กิจกรรมในวิทยาลัยเทคโนโลยีพิมพ์ไทย</a:t>
            </a:r>
            <a:endParaRPr lang="th-TH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4932040" cy="316835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600" y="980728"/>
            <a:ext cx="4230400" cy="30963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72" y="3627761"/>
            <a:ext cx="4913600" cy="32544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600" y="3627761"/>
            <a:ext cx="4230400" cy="323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05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69995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400" b="1" dirty="0" smtClean="0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rPr>
              <a:t>นักเรียนควรเลือกเรียนเส้นทางไหนดี</a:t>
            </a:r>
            <a:r>
              <a:rPr lang="en-US" sz="4400" b="1" dirty="0" smtClean="0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rPr>
              <a:t>??</a:t>
            </a:r>
            <a:endParaRPr lang="th-TH" sz="4400" b="1" dirty="0">
              <a:solidFill>
                <a:srgbClr val="0070C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914400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124744"/>
            <a:ext cx="4824536" cy="5565037"/>
          </a:xfrm>
        </p:spPr>
      </p:pic>
    </p:spTree>
    <p:extLst>
      <p:ext uri="{BB962C8B-B14F-4D97-AF65-F5344CB8AC3E}">
        <p14:creationId xmlns:p14="http://schemas.microsoft.com/office/powerpoint/2010/main" val="18554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985" y="4362450"/>
            <a:ext cx="9173985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2696"/>
            <a:ext cx="7883273" cy="5567562"/>
          </a:xfrm>
        </p:spPr>
      </p:pic>
    </p:spTree>
    <p:extLst>
      <p:ext uri="{BB962C8B-B14F-4D97-AF65-F5344CB8AC3E}">
        <p14:creationId xmlns:p14="http://schemas.microsoft.com/office/powerpoint/2010/main" val="109480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76672"/>
            <a:ext cx="9114408" cy="4536504"/>
          </a:xfrm>
        </p:spPr>
      </p:pic>
    </p:spTree>
    <p:extLst>
      <p:ext uri="{BB962C8B-B14F-4D97-AF65-F5344CB8AC3E}">
        <p14:creationId xmlns:p14="http://schemas.microsoft.com/office/powerpoint/2010/main" val="324971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085184"/>
          </a:xfrm>
        </p:spPr>
      </p:pic>
    </p:spTree>
    <p:extLst>
      <p:ext uri="{BB962C8B-B14F-4D97-AF65-F5344CB8AC3E}">
        <p14:creationId xmlns:p14="http://schemas.microsoft.com/office/powerpoint/2010/main" val="78226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085184"/>
          </a:xfrm>
        </p:spPr>
      </p:pic>
    </p:spTree>
    <p:extLst>
      <p:ext uri="{BB962C8B-B14F-4D97-AF65-F5344CB8AC3E}">
        <p14:creationId xmlns:p14="http://schemas.microsoft.com/office/powerpoint/2010/main" val="425090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>
                <a:solidFill>
                  <a:srgbClr val="0070C0"/>
                </a:solidFill>
              </a:rPr>
              <a:t>มีรายได้ระหว่างเรียน มีงานรอไม่ต้องรองาน ทั้งระดับ ปวช./ปวส.</a:t>
            </a:r>
            <a:endParaRPr lang="th-TH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709480" cy="3912548"/>
          </a:xfrm>
        </p:spPr>
        <p:txBody>
          <a:bodyPr>
            <a:normAutofit fontScale="55000" lnSpcReduction="20000"/>
          </a:bodyPr>
          <a:lstStyle/>
          <a:p>
            <a:r>
              <a:rPr lang="th-TH" sz="3200" dirty="0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rPr>
              <a:t>สถานประกอบการ</a:t>
            </a:r>
            <a:endParaRPr lang="en-US" sz="3200" dirty="0">
              <a:solidFill>
                <a:srgbClr val="0070C0"/>
              </a:solidFill>
              <a:latin typeface="Browallia New" pitchFamily="34" charset="-34"/>
              <a:cs typeface="Browallia New" pitchFamily="34" charset="-34"/>
            </a:endParaRPr>
          </a:p>
          <a:p>
            <a:r>
              <a:rPr lang="en-US" sz="3200" dirty="0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rPr>
              <a:t>	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Browallia New" pitchFamily="34" charset="-34"/>
                <a:cs typeface="Browallia New" pitchFamily="34" charset="-34"/>
              </a:rPr>
              <a:t>1.</a:t>
            </a:r>
            <a:r>
              <a:rPr lang="th-TH" sz="3200" dirty="0">
                <a:solidFill>
                  <a:schemeClr val="accent4">
                    <a:lumMod val="50000"/>
                  </a:schemeClr>
                </a:solidFill>
                <a:latin typeface="Browallia New" pitchFamily="34" charset="-34"/>
                <a:cs typeface="Browallia New" pitchFamily="34" charset="-34"/>
              </a:rPr>
              <a:t>บริษัท อินเตอร์โปร เอ็นจิเนียริ่ง แอนด์ คอนสตัคชั่น จำกัด จ.ชลบุรี</a:t>
            </a:r>
            <a:endParaRPr lang="en-US" sz="3200" dirty="0">
              <a:solidFill>
                <a:schemeClr val="accent4">
                  <a:lumMod val="50000"/>
                </a:schemeClr>
              </a:solidFill>
              <a:latin typeface="Browallia New" pitchFamily="34" charset="-34"/>
              <a:cs typeface="Browallia New" pitchFamily="34" charset="-34"/>
            </a:endParaRPr>
          </a:p>
          <a:p>
            <a:r>
              <a:rPr lang="th-TH" sz="3200" dirty="0">
                <a:solidFill>
                  <a:schemeClr val="accent4">
                    <a:lumMod val="50000"/>
                  </a:schemeClr>
                </a:solidFill>
                <a:latin typeface="Browallia New" pitchFamily="34" charset="-34"/>
                <a:cs typeface="Browallia New" pitchFamily="34" charset="-34"/>
              </a:rPr>
              <a:t>	</a:t>
            </a:r>
            <a:r>
              <a:rPr lang="th-TH" sz="3200" dirty="0" smtClean="0">
                <a:solidFill>
                  <a:schemeClr val="accent4">
                    <a:lumMod val="50000"/>
                  </a:schemeClr>
                </a:solidFill>
                <a:latin typeface="Browallia New" pitchFamily="34" charset="-34"/>
                <a:cs typeface="Browallia New" pitchFamily="34" charset="-34"/>
              </a:rPr>
              <a:t>	คุณ</a:t>
            </a:r>
            <a:r>
              <a:rPr lang="th-TH" sz="3200" dirty="0">
                <a:solidFill>
                  <a:schemeClr val="accent4">
                    <a:lumMod val="50000"/>
                  </a:schemeClr>
                </a:solidFill>
                <a:latin typeface="Browallia New" pitchFamily="34" charset="-34"/>
                <a:cs typeface="Browallia New" pitchFamily="34" charset="-34"/>
              </a:rPr>
              <a:t>อมรรัตน์ มาธุระ 		โทร.061-0841679</a:t>
            </a:r>
            <a:endParaRPr lang="en-US" sz="3200" dirty="0">
              <a:solidFill>
                <a:schemeClr val="accent4">
                  <a:lumMod val="50000"/>
                </a:schemeClr>
              </a:solidFill>
              <a:latin typeface="Browallia New" pitchFamily="34" charset="-34"/>
              <a:cs typeface="Browallia New" pitchFamily="34" charset="-34"/>
            </a:endParaRPr>
          </a:p>
          <a:p>
            <a:r>
              <a:rPr lang="th-TH" sz="3200" dirty="0">
                <a:solidFill>
                  <a:schemeClr val="accent4">
                    <a:lumMod val="50000"/>
                  </a:schemeClr>
                </a:solidFill>
                <a:latin typeface="Browallia New" pitchFamily="34" charset="-34"/>
                <a:cs typeface="Browallia New" pitchFamily="34" charset="-34"/>
              </a:rPr>
              <a:t>	</a:t>
            </a:r>
            <a:r>
              <a:rPr lang="th-TH" sz="3200" dirty="0" smtClean="0">
                <a:solidFill>
                  <a:schemeClr val="accent4">
                    <a:lumMod val="50000"/>
                  </a:schemeClr>
                </a:solidFill>
                <a:latin typeface="Browallia New" pitchFamily="34" charset="-34"/>
                <a:cs typeface="Browallia New" pitchFamily="34" charset="-34"/>
              </a:rPr>
              <a:t>	คุณ</a:t>
            </a:r>
            <a:r>
              <a:rPr lang="th-TH" sz="3200" dirty="0">
                <a:solidFill>
                  <a:schemeClr val="accent4">
                    <a:lumMod val="50000"/>
                  </a:schemeClr>
                </a:solidFill>
                <a:latin typeface="Browallia New" pitchFamily="34" charset="-34"/>
                <a:cs typeface="Browallia New" pitchFamily="34" charset="-34"/>
              </a:rPr>
              <a:t>เติล			</a:t>
            </a:r>
            <a:r>
              <a:rPr lang="th-TH" sz="3200" dirty="0" smtClean="0">
                <a:solidFill>
                  <a:schemeClr val="accent4">
                    <a:lumMod val="50000"/>
                  </a:schemeClr>
                </a:solidFill>
                <a:latin typeface="Browallia New" pitchFamily="34" charset="-34"/>
                <a:cs typeface="Browallia New" pitchFamily="34" charset="-34"/>
              </a:rPr>
              <a:t>โทร.</a:t>
            </a:r>
            <a:r>
              <a:rPr lang="th-TH" sz="3200" dirty="0">
                <a:solidFill>
                  <a:schemeClr val="accent4">
                    <a:lumMod val="50000"/>
                  </a:schemeClr>
                </a:solidFill>
                <a:latin typeface="Browallia New" pitchFamily="34" charset="-34"/>
                <a:cs typeface="Browallia New" pitchFamily="34" charset="-34"/>
              </a:rPr>
              <a:t>098-4646601</a:t>
            </a:r>
            <a:endParaRPr lang="en-US" sz="3200" dirty="0">
              <a:solidFill>
                <a:schemeClr val="accent4">
                  <a:lumMod val="50000"/>
                </a:schemeClr>
              </a:solidFill>
              <a:latin typeface="Browallia New" pitchFamily="34" charset="-34"/>
              <a:cs typeface="Browallia New" pitchFamily="34" charset="-34"/>
            </a:endParaRPr>
          </a:p>
          <a:p>
            <a:r>
              <a:rPr lang="th-TH" sz="3200" dirty="0">
                <a:solidFill>
                  <a:schemeClr val="accent4">
                    <a:lumMod val="50000"/>
                  </a:schemeClr>
                </a:solidFill>
                <a:latin typeface="Browallia New" pitchFamily="34" charset="-34"/>
                <a:cs typeface="Browallia New" pitchFamily="34" charset="-34"/>
              </a:rPr>
              <a:t>	2.บริษัทโทฮุกุไพโอเนียร์ จ.อยุธยา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Browallia New" pitchFamily="34" charset="-34"/>
                <a:cs typeface="Browallia New" pitchFamily="34" charset="-34"/>
              </a:rPr>
              <a:t> </a:t>
            </a:r>
          </a:p>
          <a:p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Browallia New" pitchFamily="34" charset="-34"/>
                <a:cs typeface="Browallia New" pitchFamily="34" charset="-34"/>
              </a:rPr>
              <a:t>	</a:t>
            </a:r>
            <a:r>
              <a:rPr lang="th-TH" sz="3200" dirty="0" smtClean="0">
                <a:solidFill>
                  <a:schemeClr val="accent4">
                    <a:lumMod val="50000"/>
                  </a:schemeClr>
                </a:solidFill>
                <a:latin typeface="Browallia New" pitchFamily="34" charset="-34"/>
                <a:cs typeface="Browallia New" pitchFamily="34" charset="-34"/>
              </a:rPr>
              <a:t>	คุณ</a:t>
            </a:r>
            <a:r>
              <a:rPr lang="th-TH" sz="3200" dirty="0">
                <a:solidFill>
                  <a:schemeClr val="accent4">
                    <a:lumMod val="50000"/>
                  </a:schemeClr>
                </a:solidFill>
                <a:latin typeface="Browallia New" pitchFamily="34" charset="-34"/>
                <a:cs typeface="Browallia New" pitchFamily="34" charset="-34"/>
              </a:rPr>
              <a:t>วิไลพร  สอาดศรี		โทร.081-9912015</a:t>
            </a:r>
            <a:endParaRPr lang="en-US" sz="3200" dirty="0">
              <a:solidFill>
                <a:schemeClr val="accent4">
                  <a:lumMod val="50000"/>
                </a:schemeClr>
              </a:solidFill>
              <a:latin typeface="Browallia New" pitchFamily="34" charset="-34"/>
              <a:cs typeface="Browallia New" pitchFamily="34" charset="-34"/>
            </a:endParaRPr>
          </a:p>
          <a:p>
            <a:r>
              <a:rPr lang="th-TH" sz="3200" dirty="0">
                <a:solidFill>
                  <a:schemeClr val="accent4">
                    <a:lumMod val="50000"/>
                  </a:schemeClr>
                </a:solidFill>
                <a:latin typeface="Browallia New" pitchFamily="34" charset="-34"/>
                <a:cs typeface="Browallia New" pitchFamily="34" charset="-34"/>
              </a:rPr>
              <a:t>	3.บริษัท เอ็น เค แอพพาเรล จำกัด  จ.ขอนแก่น</a:t>
            </a:r>
            <a:endParaRPr lang="en-US" sz="3200" dirty="0">
              <a:solidFill>
                <a:schemeClr val="accent4">
                  <a:lumMod val="50000"/>
                </a:schemeClr>
              </a:solidFill>
              <a:latin typeface="Browallia New" pitchFamily="34" charset="-34"/>
              <a:cs typeface="Browallia New" pitchFamily="34" charset="-34"/>
            </a:endParaRPr>
          </a:p>
          <a:p>
            <a:r>
              <a:rPr lang="th-TH" sz="3200" dirty="0">
                <a:solidFill>
                  <a:schemeClr val="accent4">
                    <a:lumMod val="50000"/>
                  </a:schemeClr>
                </a:solidFill>
                <a:latin typeface="Browallia New" pitchFamily="34" charset="-34"/>
                <a:cs typeface="Browallia New" pitchFamily="34" charset="-34"/>
              </a:rPr>
              <a:t>	</a:t>
            </a:r>
            <a:r>
              <a:rPr lang="th-TH" sz="3200" dirty="0" smtClean="0">
                <a:solidFill>
                  <a:schemeClr val="accent4">
                    <a:lumMod val="50000"/>
                  </a:schemeClr>
                </a:solidFill>
                <a:latin typeface="Browallia New" pitchFamily="34" charset="-34"/>
                <a:cs typeface="Browallia New" pitchFamily="34" charset="-34"/>
              </a:rPr>
              <a:t>	คุณ</a:t>
            </a:r>
            <a:r>
              <a:rPr lang="th-TH" sz="3200" dirty="0">
                <a:solidFill>
                  <a:schemeClr val="accent4">
                    <a:lumMod val="50000"/>
                  </a:schemeClr>
                </a:solidFill>
                <a:latin typeface="Browallia New" pitchFamily="34" charset="-34"/>
                <a:cs typeface="Browallia New" pitchFamily="34" charset="-34"/>
              </a:rPr>
              <a:t>ไพรัตน์  สุขเกษม		โทร.089-42000200</a:t>
            </a:r>
            <a:endParaRPr lang="en-US" sz="3200" dirty="0">
              <a:solidFill>
                <a:schemeClr val="accent4">
                  <a:lumMod val="50000"/>
                </a:schemeClr>
              </a:solidFill>
              <a:latin typeface="Browallia New" pitchFamily="34" charset="-34"/>
              <a:cs typeface="Browallia New" pitchFamily="34" charset="-34"/>
            </a:endParaRPr>
          </a:p>
          <a:p>
            <a:r>
              <a:rPr lang="th-TH" sz="3200" dirty="0">
                <a:solidFill>
                  <a:schemeClr val="accent4">
                    <a:lumMod val="50000"/>
                  </a:schemeClr>
                </a:solidFill>
                <a:latin typeface="Browallia New" pitchFamily="34" charset="-34"/>
                <a:cs typeface="Browallia New" pitchFamily="34" charset="-34"/>
              </a:rPr>
              <a:t>	4.บริษัทพรพิวัฒน์ยายนต์ ขอนแก่น จำกัด</a:t>
            </a:r>
            <a:endParaRPr lang="en-US" sz="3200" dirty="0">
              <a:solidFill>
                <a:schemeClr val="accent4">
                  <a:lumMod val="50000"/>
                </a:schemeClr>
              </a:solidFill>
              <a:latin typeface="Browallia New" pitchFamily="34" charset="-34"/>
              <a:cs typeface="Browallia New" pitchFamily="34" charset="-34"/>
            </a:endParaRPr>
          </a:p>
          <a:p>
            <a:r>
              <a:rPr lang="th-TH" sz="3200" dirty="0">
                <a:solidFill>
                  <a:schemeClr val="accent4">
                    <a:lumMod val="50000"/>
                  </a:schemeClr>
                </a:solidFill>
                <a:latin typeface="Browallia New" pitchFamily="34" charset="-34"/>
                <a:cs typeface="Browallia New" pitchFamily="34" charset="-34"/>
              </a:rPr>
              <a:t>	</a:t>
            </a:r>
            <a:r>
              <a:rPr lang="th-TH" sz="3200" dirty="0" smtClean="0">
                <a:solidFill>
                  <a:schemeClr val="accent4">
                    <a:lumMod val="50000"/>
                  </a:schemeClr>
                </a:solidFill>
                <a:latin typeface="Browallia New" pitchFamily="34" charset="-34"/>
                <a:cs typeface="Browallia New" pitchFamily="34" charset="-34"/>
              </a:rPr>
              <a:t>	คุณ</a:t>
            </a:r>
            <a:r>
              <a:rPr lang="th-TH" sz="3200" dirty="0">
                <a:solidFill>
                  <a:schemeClr val="accent4">
                    <a:lumMod val="50000"/>
                  </a:schemeClr>
                </a:solidFill>
                <a:latin typeface="Browallia New" pitchFamily="34" charset="-34"/>
                <a:cs typeface="Browallia New" pitchFamily="34" charset="-34"/>
              </a:rPr>
              <a:t>อนันท์กิตติ์  เปรมอาษา 	</a:t>
            </a:r>
            <a:r>
              <a:rPr lang="th-TH" sz="3200" dirty="0" smtClean="0">
                <a:solidFill>
                  <a:schemeClr val="accent4">
                    <a:lumMod val="50000"/>
                  </a:schemeClr>
                </a:solidFill>
                <a:latin typeface="Browallia New" pitchFamily="34" charset="-34"/>
                <a:cs typeface="Browallia New" pitchFamily="34" charset="-34"/>
              </a:rPr>
              <a:t>โทร.</a:t>
            </a:r>
            <a:r>
              <a:rPr lang="th-TH" sz="3200" dirty="0">
                <a:solidFill>
                  <a:schemeClr val="accent4">
                    <a:lumMod val="50000"/>
                  </a:schemeClr>
                </a:solidFill>
                <a:latin typeface="Browallia New" pitchFamily="34" charset="-34"/>
                <a:cs typeface="Browallia New" pitchFamily="34" charset="-34"/>
              </a:rPr>
              <a:t>083-4144944</a:t>
            </a:r>
            <a:endParaRPr lang="en-US" sz="3200" dirty="0">
              <a:solidFill>
                <a:schemeClr val="accent4">
                  <a:lumMod val="50000"/>
                </a:schemeClr>
              </a:solidFill>
              <a:latin typeface="Browallia New" pitchFamily="34" charset="-34"/>
              <a:cs typeface="Browallia New" pitchFamily="34" charset="-34"/>
            </a:endParaRPr>
          </a:p>
          <a:p>
            <a:r>
              <a:rPr lang="th-TH" sz="3200" dirty="0">
                <a:solidFill>
                  <a:schemeClr val="accent4">
                    <a:lumMod val="50000"/>
                  </a:schemeClr>
                </a:solidFill>
                <a:latin typeface="Browallia New" pitchFamily="34" charset="-34"/>
                <a:cs typeface="Browallia New" pitchFamily="34" charset="-34"/>
              </a:rPr>
              <a:t>	5.บริษัท 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Browallia New" pitchFamily="34" charset="-34"/>
                <a:cs typeface="Browallia New" pitchFamily="34" charset="-34"/>
              </a:rPr>
              <a:t>The Bloom </a:t>
            </a:r>
            <a:r>
              <a:rPr lang="th-TH" sz="3200" dirty="0">
                <a:solidFill>
                  <a:schemeClr val="accent4">
                    <a:lumMod val="50000"/>
                  </a:schemeClr>
                </a:solidFill>
                <a:latin typeface="Browallia New" pitchFamily="34" charset="-34"/>
                <a:cs typeface="Browallia New" pitchFamily="34" charset="-34"/>
              </a:rPr>
              <a:t>จ.</a:t>
            </a:r>
            <a:r>
              <a:rPr lang="th-TH" sz="3200" dirty="0" smtClean="0">
                <a:solidFill>
                  <a:schemeClr val="accent4">
                    <a:lumMod val="50000"/>
                  </a:schemeClr>
                </a:solidFill>
                <a:latin typeface="Browallia New" pitchFamily="34" charset="-34"/>
                <a:cs typeface="Browallia New" pitchFamily="34" charset="-34"/>
              </a:rPr>
              <a:t>นครราชสีมา</a:t>
            </a:r>
          </a:p>
          <a:p>
            <a:r>
              <a:rPr lang="th-TH" sz="3200" dirty="0">
                <a:solidFill>
                  <a:schemeClr val="accent4">
                    <a:lumMod val="50000"/>
                  </a:schemeClr>
                </a:solidFill>
                <a:latin typeface="Browallia New" pitchFamily="34" charset="-34"/>
                <a:cs typeface="Browallia New" pitchFamily="34" charset="-34"/>
              </a:rPr>
              <a:t>	</a:t>
            </a:r>
            <a:r>
              <a:rPr lang="th-TH" sz="3200" dirty="0" smtClean="0">
                <a:solidFill>
                  <a:schemeClr val="accent4">
                    <a:lumMod val="50000"/>
                  </a:schemeClr>
                </a:solidFill>
                <a:latin typeface="Browallia New" pitchFamily="34" charset="-34"/>
                <a:cs typeface="Browallia New" pitchFamily="34" charset="-34"/>
              </a:rPr>
              <a:t> 	 </a:t>
            </a:r>
            <a:r>
              <a:rPr lang="th-TH" sz="3200" dirty="0">
                <a:solidFill>
                  <a:schemeClr val="accent4">
                    <a:lumMod val="50000"/>
                  </a:schemeClr>
                </a:solidFill>
                <a:latin typeface="Browallia New" pitchFamily="34" charset="-34"/>
                <a:cs typeface="Browallia New" pitchFamily="34" charset="-34"/>
              </a:rPr>
              <a:t>คุณพิทักษ์       แสงอาษา </a:t>
            </a:r>
            <a:r>
              <a:rPr lang="th-TH" sz="3200" dirty="0" smtClean="0">
                <a:solidFill>
                  <a:schemeClr val="accent4">
                    <a:lumMod val="50000"/>
                  </a:schemeClr>
                </a:solidFill>
                <a:latin typeface="Browallia New" pitchFamily="34" charset="-34"/>
                <a:cs typeface="Browallia New" pitchFamily="34" charset="-34"/>
              </a:rPr>
              <a:t>	</a:t>
            </a:r>
            <a:r>
              <a:rPr lang="th-TH" sz="3200" dirty="0">
                <a:solidFill>
                  <a:schemeClr val="accent4">
                    <a:lumMod val="50000"/>
                  </a:schemeClr>
                </a:solidFill>
                <a:latin typeface="Browallia New" pitchFamily="34" charset="-34"/>
                <a:cs typeface="Browallia New" pitchFamily="34" charset="-34"/>
              </a:rPr>
              <a:t>	</a:t>
            </a:r>
            <a:r>
              <a:rPr lang="th-TH" sz="3200" dirty="0" smtClean="0">
                <a:solidFill>
                  <a:schemeClr val="accent4">
                    <a:lumMod val="50000"/>
                  </a:schemeClr>
                </a:solidFill>
                <a:latin typeface="Browallia New" pitchFamily="34" charset="-34"/>
                <a:cs typeface="Browallia New" pitchFamily="34" charset="-34"/>
              </a:rPr>
              <a:t>โทร.</a:t>
            </a:r>
            <a:r>
              <a:rPr lang="th-TH" sz="3200" dirty="0">
                <a:solidFill>
                  <a:schemeClr val="accent4">
                    <a:lumMod val="50000"/>
                  </a:schemeClr>
                </a:solidFill>
                <a:latin typeface="Browallia New" pitchFamily="34" charset="-34"/>
                <a:cs typeface="Browallia New" pitchFamily="34" charset="-34"/>
              </a:rPr>
              <a:t>098-2820640</a:t>
            </a:r>
            <a:endParaRPr lang="en-US" sz="3200" dirty="0">
              <a:solidFill>
                <a:schemeClr val="accent4">
                  <a:lumMod val="50000"/>
                </a:schemeClr>
              </a:solidFill>
              <a:latin typeface="Browallia New" pitchFamily="34" charset="-34"/>
              <a:cs typeface="Browallia New" pitchFamily="34" charset="-34"/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3639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rgbClr val="0070C0"/>
                </a:solidFill>
              </a:rPr>
              <a:t>มีรายได้ระหว่างเรียน มีงานรอไม่ต้องรองาน ทั้งระดับ ปวช./ปวส.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2400" dirty="0" smtClean="0">
                <a:solidFill>
                  <a:schemeClr val="accent2">
                    <a:lumMod val="75000"/>
                  </a:schemeClr>
                </a:solidFill>
              </a:rPr>
              <a:t>สถานประกอบการ</a:t>
            </a:r>
          </a:p>
          <a:p>
            <a:r>
              <a:rPr lang="th-TH" sz="2400" dirty="0" smtClean="0">
                <a:solidFill>
                  <a:srgbClr val="7030A0"/>
                </a:solidFill>
              </a:rPr>
              <a:t>6. บริษัทแคนนอน จ.ปราจีนบุรี</a:t>
            </a:r>
          </a:p>
          <a:p>
            <a:r>
              <a:rPr lang="th-TH" sz="2400" dirty="0" smtClean="0">
                <a:solidFill>
                  <a:srgbClr val="7030A0"/>
                </a:solidFill>
              </a:rPr>
              <a:t>	คุณอรชา  โทร.081-9913330</a:t>
            </a:r>
          </a:p>
          <a:p>
            <a:r>
              <a:rPr lang="th-TH" sz="2400" dirty="0" smtClean="0">
                <a:solidFill>
                  <a:srgbClr val="7030A0"/>
                </a:solidFill>
              </a:rPr>
              <a:t>7.ฝึกงานต่างประเทศ ที่ประเทศญี่ปุ่น </a:t>
            </a:r>
          </a:p>
          <a:p>
            <a:r>
              <a:rPr lang="th-TH" sz="2400" dirty="0" smtClean="0"/>
              <a:t>  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92654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143</TotalTime>
  <Words>310</Words>
  <Application>Microsoft Office PowerPoint</Application>
  <PresentationFormat>On-screen Show (4:3)</PresentationFormat>
  <Paragraphs>56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Angles</vt:lpstr>
      <vt:lpstr>วิทยาลัยเทคโนโลยีพิมพ์ไทย ต.บ้านหว้า อ.เมือง จ.ขอนแก่น สำนักงานคณะกรรมการการอาชีวศึกษา กระทรวงศึกษาธิการ</vt:lpstr>
      <vt:lpstr>สาขางานที่เปิดทำการเรียนการสอน</vt:lpstr>
      <vt:lpstr>นักเรียนควรเลือกเรียนเส้นทางไหนดี??</vt:lpstr>
      <vt:lpstr>PowerPoint Presentation</vt:lpstr>
      <vt:lpstr>PowerPoint Presentation</vt:lpstr>
      <vt:lpstr>PowerPoint Presentation</vt:lpstr>
      <vt:lpstr>PowerPoint Presentation</vt:lpstr>
      <vt:lpstr>มีรายได้ระหว่างเรียน มีงานรอไม่ต้องรองาน ทั้งระดับ ปวช./ปวส.</vt:lpstr>
      <vt:lpstr>มีรายได้ระหว่างเรียน มีงานรอไม่ต้องรองาน ทั้งระดับ ปวช./ปวส.</vt:lpstr>
      <vt:lpstr>สถานที่ ฝึกงาน บริษัท ฟูจิตสึ เจเนรัล (ประเทศไทย)</vt:lpstr>
      <vt:lpstr>บริษัทโทฮุกุไพโอเนียร์ จ.อยุธยา </vt:lpstr>
      <vt:lpstr>บริษัท เอ็น เค แอพพาเรล จำกัด  จ.ขอนแก่น</vt:lpstr>
      <vt:lpstr>บริษัทพรพิวัฒน์ยานยนต์ ขอนแก่น จำกัด</vt:lpstr>
      <vt:lpstr>บริษัท The Bloom จ.นครราชสีมา</vt:lpstr>
      <vt:lpstr>บริษัทแคนนอน จ.ปราจีนบุรี</vt:lpstr>
      <vt:lpstr>PowerPoint Presentation</vt:lpstr>
      <vt:lpstr>ฝึกงานที่ประเทศญี่ปุ่น</vt:lpstr>
      <vt:lpstr>ฝึกงานญี่ปุ่น</vt:lpstr>
      <vt:lpstr>กิจกรรมในวิทยาลัยเทคโนโลยีพิมพ์ไทย</vt:lpstr>
      <vt:lpstr>กิจกรรมในวิทยาลัยเทคโนโลยีพิมพ์ไทย</vt:lpstr>
      <vt:lpstr>กิจกรรมในวิทยาลัยเทคโนโลยีพิมพ์ไทย</vt:lpstr>
      <vt:lpstr>กิจกรรมในวิทยาลัยเทคโนโลยีพิมพ์ไทย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วิทยาลัยเทคโนโลยีพิมพ์ไทย จ.ขอนแก่น</dc:title>
  <dc:creator>Windows User</dc:creator>
  <cp:lastModifiedBy>phong</cp:lastModifiedBy>
  <cp:revision>18</cp:revision>
  <dcterms:created xsi:type="dcterms:W3CDTF">2016-09-06T01:41:39Z</dcterms:created>
  <dcterms:modified xsi:type="dcterms:W3CDTF">2018-12-12T07:41:38Z</dcterms:modified>
</cp:coreProperties>
</file>